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708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E7662-61F6-4F5D-809D-06AE5A902EC1}" type="datetimeFigureOut">
              <a:rPr lang="es-ES" smtClean="0"/>
              <a:t>17/09/2015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FCDD3-38E1-4A5D-8BC5-9CDEAB4B1F7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4849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E7662-61F6-4F5D-809D-06AE5A902EC1}" type="datetimeFigureOut">
              <a:rPr lang="es-ES" smtClean="0"/>
              <a:t>17/09/2015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FCDD3-38E1-4A5D-8BC5-9CDEAB4B1F7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54032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E7662-61F6-4F5D-809D-06AE5A902EC1}" type="datetimeFigureOut">
              <a:rPr lang="es-ES" smtClean="0"/>
              <a:t>17/09/2015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FCDD3-38E1-4A5D-8BC5-9CDEAB4B1F7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0607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E7662-61F6-4F5D-809D-06AE5A902EC1}" type="datetimeFigureOut">
              <a:rPr lang="es-ES" smtClean="0"/>
              <a:t>17/09/2015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FCDD3-38E1-4A5D-8BC5-9CDEAB4B1F7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58364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E7662-61F6-4F5D-809D-06AE5A902EC1}" type="datetimeFigureOut">
              <a:rPr lang="es-ES" smtClean="0"/>
              <a:t>17/09/2015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FCDD3-38E1-4A5D-8BC5-9CDEAB4B1F7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8747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E7662-61F6-4F5D-809D-06AE5A902EC1}" type="datetimeFigureOut">
              <a:rPr lang="es-ES" smtClean="0"/>
              <a:t>17/09/2015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FCDD3-38E1-4A5D-8BC5-9CDEAB4B1F7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0890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E7662-61F6-4F5D-809D-06AE5A902EC1}" type="datetimeFigureOut">
              <a:rPr lang="es-ES" smtClean="0"/>
              <a:t>17/09/2015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FCDD3-38E1-4A5D-8BC5-9CDEAB4B1F7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0634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E7662-61F6-4F5D-809D-06AE5A902EC1}" type="datetimeFigureOut">
              <a:rPr lang="es-ES" smtClean="0"/>
              <a:t>17/09/2015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FCDD3-38E1-4A5D-8BC5-9CDEAB4B1F7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4785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E7662-61F6-4F5D-809D-06AE5A902EC1}" type="datetimeFigureOut">
              <a:rPr lang="es-ES" smtClean="0"/>
              <a:t>17/09/2015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FCDD3-38E1-4A5D-8BC5-9CDEAB4B1F7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8567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E7662-61F6-4F5D-809D-06AE5A902EC1}" type="datetimeFigureOut">
              <a:rPr lang="es-ES" smtClean="0"/>
              <a:t>17/09/2015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FCDD3-38E1-4A5D-8BC5-9CDEAB4B1F7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4139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E7662-61F6-4F5D-809D-06AE5A902EC1}" type="datetimeFigureOut">
              <a:rPr lang="es-ES" smtClean="0"/>
              <a:t>17/09/2015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FCDD3-38E1-4A5D-8BC5-9CDEAB4B1F7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585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1000" b="-4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E7662-61F6-4F5D-809D-06AE5A902EC1}" type="datetimeFigureOut">
              <a:rPr lang="es-ES" smtClean="0"/>
              <a:t>17/09/2015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FCDD3-38E1-4A5D-8BC5-9CDEAB4B1F7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1823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 redondeado"/>
          <p:cNvSpPr/>
          <p:nvPr/>
        </p:nvSpPr>
        <p:spPr>
          <a:xfrm>
            <a:off x="1547664" y="2741639"/>
            <a:ext cx="5544616" cy="309634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s-E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rincón de ciencias corresponde a una modalidad de educación científica y desarrollo de competencias y aprendizajes en torno a la ciencia. Los niños son </a:t>
            </a:r>
            <a:r>
              <a:rPr lang="es-E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científicos </a:t>
            </a:r>
            <a:r>
              <a:rPr lang="es-E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dentro de esta modalidad, ya que observan, </a:t>
            </a:r>
            <a:r>
              <a:rPr lang="es-E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investigan, </a:t>
            </a:r>
            <a:r>
              <a:rPr lang="es-E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comparan y resuelven problemas de su interés.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2843808" y="908720"/>
            <a:ext cx="4752528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3600" b="1" cap="all" dirty="0" smtClean="0">
                <a:ln/>
                <a:solidFill>
                  <a:srgbClr val="FF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El</a:t>
            </a:r>
            <a:r>
              <a:rPr lang="es-ES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s-ES" sz="3600" b="1" cap="all" dirty="0" smtClean="0">
                <a:ln/>
                <a:solidFill>
                  <a:srgbClr val="00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rincón</a:t>
            </a:r>
            <a:r>
              <a:rPr lang="es-ES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s-ES" sz="36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de</a:t>
            </a:r>
            <a:r>
              <a:rPr lang="es-ES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s-ES" sz="3600" b="1" cap="all" dirty="0" smtClean="0">
                <a:ln/>
                <a:solidFill>
                  <a:srgbClr val="FF0066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ciencia</a:t>
            </a:r>
            <a:r>
              <a:rPr lang="es-ES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s-ES" sz="3600" b="1" cap="all" dirty="0" smtClean="0">
                <a:ln/>
                <a:solidFill>
                  <a:srgbClr val="00B0F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y </a:t>
            </a:r>
            <a:r>
              <a:rPr lang="es-ES" sz="3600" b="1" cap="all" dirty="0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experimentación</a:t>
            </a:r>
            <a:r>
              <a:rPr lang="es-ES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endParaRPr lang="es-ES" sz="36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7827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331640" y="2637477"/>
            <a:ext cx="5904656" cy="19389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Será conveniente ubicar el Rincón de Ciencias en el lugar más luminoso de la sala, ya que allí se incluirán plantas y diferentes experiencias que necesitan buena luz. 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1259632" y="4847953"/>
            <a:ext cx="6768752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s-E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s-E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rincón cerca </a:t>
            </a:r>
            <a:r>
              <a:rPr lang="es-E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una </a:t>
            </a:r>
            <a:r>
              <a:rPr lang="es-E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pileta ya que muchas de las actividades requieren de agua para llevarlas a cabo o para limpiar los materiales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3059832" y="404664"/>
            <a:ext cx="4680520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4000" b="1" cap="all" dirty="0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R</a:t>
            </a:r>
            <a:r>
              <a:rPr lang="es-ES" sz="4000" b="1" cap="all" dirty="0" smtClean="0">
                <a:ln/>
                <a:solidFill>
                  <a:srgbClr val="00B0F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E</a:t>
            </a:r>
            <a:r>
              <a:rPr lang="es-ES" sz="4000" b="1" cap="all" dirty="0" smtClean="0">
                <a:ln/>
                <a:solidFill>
                  <a:srgbClr val="FF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</a:t>
            </a:r>
            <a:r>
              <a:rPr lang="es-ES" sz="4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O</a:t>
            </a:r>
            <a:r>
              <a:rPr lang="es-ES" sz="4000" b="1" cap="all" dirty="0" smtClean="0">
                <a:ln/>
                <a:solidFill>
                  <a:srgbClr val="00B0F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M</a:t>
            </a:r>
            <a:r>
              <a:rPr lang="es-ES" sz="4000" b="1" cap="all" dirty="0" smtClean="0">
                <a:ln/>
                <a:solidFill>
                  <a:srgbClr val="00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E</a:t>
            </a:r>
            <a:r>
              <a:rPr lang="es-ES" sz="40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N</a:t>
            </a:r>
            <a:r>
              <a:rPr lang="es-ES" sz="4000" b="1" cap="all" dirty="0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D</a:t>
            </a:r>
            <a:r>
              <a:rPr lang="es-ES" sz="4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A</a:t>
            </a:r>
            <a:r>
              <a:rPr lang="es-ES" sz="4000" b="1" cap="all" dirty="0" smtClean="0">
                <a:ln/>
                <a:solidFill>
                  <a:srgbClr val="FF0066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</a:t>
            </a:r>
            <a:r>
              <a:rPr lang="es-ES" sz="4000" b="1" cap="all" dirty="0" smtClean="0">
                <a:ln/>
                <a:solidFill>
                  <a:srgbClr val="00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I</a:t>
            </a:r>
            <a:r>
              <a:rPr lang="es-ES" sz="4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O</a:t>
            </a:r>
            <a:r>
              <a:rPr lang="es-ES" sz="4000" b="1" cap="all" dirty="0" smtClean="0">
                <a:ln/>
                <a:solidFill>
                  <a:srgbClr val="FF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N</a:t>
            </a:r>
            <a:r>
              <a:rPr lang="es-ES" sz="4000" b="1" cap="all" dirty="0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E</a:t>
            </a:r>
            <a:r>
              <a:rPr lang="es-ES" sz="4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S </a:t>
            </a:r>
            <a:r>
              <a:rPr lang="es-ES" sz="4000" b="1" cap="all" dirty="0" smtClean="0">
                <a:ln/>
                <a:solidFill>
                  <a:srgbClr val="FF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P</a:t>
            </a:r>
            <a:r>
              <a:rPr lang="es-ES" sz="4000" b="1" cap="all" dirty="0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A</a:t>
            </a:r>
            <a:r>
              <a:rPr lang="es-ES" sz="4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R</a:t>
            </a:r>
            <a:r>
              <a:rPr lang="es-ES" sz="4000" b="1" cap="all" dirty="0" smtClean="0">
                <a:ln/>
                <a:solidFill>
                  <a:srgbClr val="00B0F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A</a:t>
            </a:r>
            <a:r>
              <a:rPr lang="es-ES" sz="4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s-ES" sz="4000" b="1" cap="all" dirty="0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E</a:t>
            </a:r>
            <a:r>
              <a:rPr lang="es-ES" sz="4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L </a:t>
            </a:r>
            <a:r>
              <a:rPr lang="es-ES" sz="4000" b="1" cap="all" dirty="0" smtClean="0">
                <a:ln/>
                <a:solidFill>
                  <a:srgbClr val="00B0F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R</a:t>
            </a:r>
            <a:r>
              <a:rPr lang="es-ES" sz="4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I</a:t>
            </a:r>
            <a:r>
              <a:rPr lang="es-ES" sz="4000" b="1" cap="all" dirty="0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N</a:t>
            </a:r>
            <a:r>
              <a:rPr lang="es-ES" sz="4000" b="1" cap="all" dirty="0" smtClean="0">
                <a:ln/>
                <a:solidFill>
                  <a:srgbClr val="FF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</a:t>
            </a:r>
            <a:r>
              <a:rPr lang="es-ES" sz="4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O</a:t>
            </a:r>
            <a:r>
              <a:rPr lang="es-ES" sz="4000" b="1" cap="all" dirty="0" smtClean="0">
                <a:ln/>
                <a:solidFill>
                  <a:srgbClr val="00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N</a:t>
            </a:r>
            <a:r>
              <a:rPr lang="es-ES" sz="4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endParaRPr lang="es-ES" sz="40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52450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erminador"/>
          <p:cNvSpPr/>
          <p:nvPr/>
        </p:nvSpPr>
        <p:spPr>
          <a:xfrm>
            <a:off x="2706543" y="4884966"/>
            <a:ext cx="4392488" cy="914400"/>
          </a:xfrm>
          <a:prstGeom prst="flowChartTerminator">
            <a:avLst/>
          </a:prstGeom>
          <a:ln>
            <a:solidFill>
              <a:srgbClr val="FF006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Guardarse </a:t>
            </a:r>
            <a:r>
              <a:rPr lang="es-E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cajas rotuladas o canastos plásticos de colores</a:t>
            </a:r>
          </a:p>
        </p:txBody>
      </p:sp>
      <p:sp>
        <p:nvSpPr>
          <p:cNvPr id="6" name="5 Terminador"/>
          <p:cNvSpPr/>
          <p:nvPr/>
        </p:nvSpPr>
        <p:spPr>
          <a:xfrm>
            <a:off x="2706543" y="3573016"/>
            <a:ext cx="4392488" cy="914400"/>
          </a:xfrm>
          <a:prstGeom prst="flowChartTerminator">
            <a:avLst/>
          </a:prstGeom>
          <a:ln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Ubicarse </a:t>
            </a:r>
            <a:r>
              <a:rPr lang="es-E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directamente sobre estantes.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3563888" y="406461"/>
            <a:ext cx="3528392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MATERIALES </a:t>
            </a:r>
            <a:endParaRPr lang="es-ES" sz="4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979712" y="1988840"/>
            <a:ext cx="6696744" cy="1015663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Algunos materiales son comunes a muchas experiencias y otros son específicos de alguna temática </a:t>
            </a:r>
            <a:r>
              <a:rPr lang="es-E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particular.</a:t>
            </a:r>
            <a:endParaRPr lang="es-E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3 Rectángulo redondeado"/>
          <p:cNvSpPr/>
          <p:nvPr/>
        </p:nvSpPr>
        <p:spPr>
          <a:xfrm>
            <a:off x="1475656" y="3573016"/>
            <a:ext cx="1728192" cy="914400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GRANDES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5" name="4 Rectángulo redondeado"/>
          <p:cNvSpPr/>
          <p:nvPr/>
        </p:nvSpPr>
        <p:spPr>
          <a:xfrm>
            <a:off x="1475656" y="4869160"/>
            <a:ext cx="1728192" cy="914400"/>
          </a:xfrm>
          <a:prstGeom prst="roundRect">
            <a:avLst/>
          </a:prstGeom>
          <a:ln>
            <a:solidFill>
              <a:srgbClr val="00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PEQUEÑOS </a:t>
            </a:r>
            <a:endParaRPr lang="es-E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7 Forma libre"/>
          <p:cNvSpPr/>
          <p:nvPr/>
        </p:nvSpPr>
        <p:spPr>
          <a:xfrm>
            <a:off x="1101969" y="2461846"/>
            <a:ext cx="820616" cy="3141785"/>
          </a:xfrm>
          <a:custGeom>
            <a:avLst/>
            <a:gdLst>
              <a:gd name="connsiteX0" fmla="*/ 820616 w 820616"/>
              <a:gd name="connsiteY0" fmla="*/ 0 h 3141785"/>
              <a:gd name="connsiteX1" fmla="*/ 164123 w 820616"/>
              <a:gd name="connsiteY1" fmla="*/ 328246 h 3141785"/>
              <a:gd name="connsiteX2" fmla="*/ 351693 w 820616"/>
              <a:gd name="connsiteY2" fmla="*/ 1477108 h 3141785"/>
              <a:gd name="connsiteX3" fmla="*/ 0 w 820616"/>
              <a:gd name="connsiteY3" fmla="*/ 2297723 h 3141785"/>
              <a:gd name="connsiteX4" fmla="*/ 351693 w 820616"/>
              <a:gd name="connsiteY4" fmla="*/ 3141785 h 3141785"/>
              <a:gd name="connsiteX5" fmla="*/ 351693 w 820616"/>
              <a:gd name="connsiteY5" fmla="*/ 3141785 h 3141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20616" h="3141785">
                <a:moveTo>
                  <a:pt x="820616" y="0"/>
                </a:moveTo>
                <a:cubicBezTo>
                  <a:pt x="531446" y="41030"/>
                  <a:pt x="242277" y="82061"/>
                  <a:pt x="164123" y="328246"/>
                </a:cubicBezTo>
                <a:cubicBezTo>
                  <a:pt x="85969" y="574431"/>
                  <a:pt x="379047" y="1148862"/>
                  <a:pt x="351693" y="1477108"/>
                </a:cubicBezTo>
                <a:cubicBezTo>
                  <a:pt x="324339" y="1805354"/>
                  <a:pt x="0" y="2020277"/>
                  <a:pt x="0" y="2297723"/>
                </a:cubicBezTo>
                <a:cubicBezTo>
                  <a:pt x="0" y="2575169"/>
                  <a:pt x="351693" y="3141785"/>
                  <a:pt x="351693" y="3141785"/>
                </a:cubicBezTo>
                <a:lnTo>
                  <a:pt x="351693" y="3141785"/>
                </a:ln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5429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203848" y="548680"/>
            <a:ext cx="4176464" cy="120032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MATERIALES  BÁSICOS </a:t>
            </a:r>
            <a:endParaRPr lang="es-ES" sz="36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835696" y="2204863"/>
            <a:ext cx="2656167" cy="707886"/>
          </a:xfrm>
          <a:prstGeom prst="rect">
            <a:avLst/>
          </a:prstGeom>
          <a:ln>
            <a:solidFill>
              <a:srgbClr val="92D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Cucharas </a:t>
            </a:r>
            <a:r>
              <a:rPr lang="es-E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metal, cubiertos </a:t>
            </a:r>
            <a:r>
              <a:rPr lang="es-E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descartables</a:t>
            </a:r>
            <a:endParaRPr lang="es-E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http://www.cubasolar.cu/biblioteca/Energia/Energia02/images/Balanza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6969" y="3152601"/>
            <a:ext cx="17907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1279417" y="4826769"/>
            <a:ext cx="3058184" cy="461665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Balanza de platillos</a:t>
            </a:r>
            <a:r>
              <a:rPr 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E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928415" y="2207905"/>
            <a:ext cx="2747809" cy="707886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s-ES" sz="2000" dirty="0" smtClean="0"/>
              <a:t> </a:t>
            </a:r>
            <a:r>
              <a:rPr lang="es-E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Ralladores, pisa puré, espumadera</a:t>
            </a:r>
            <a:endParaRPr lang="es-ES" sz="2000" dirty="0"/>
          </a:p>
        </p:txBody>
      </p:sp>
      <p:sp>
        <p:nvSpPr>
          <p:cNvPr id="7" name="6 CuadroTexto"/>
          <p:cNvSpPr txBox="1"/>
          <p:nvPr/>
        </p:nvSpPr>
        <p:spPr>
          <a:xfrm>
            <a:off x="1634587" y="5693570"/>
            <a:ext cx="2983582" cy="707886"/>
          </a:xfrm>
          <a:prstGeom prst="rect">
            <a:avLst/>
          </a:prstGeom>
          <a:ln>
            <a:solidFill>
              <a:srgbClr val="FF0066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s-E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Pinzas de hielo, de depilar, de masas o factura</a:t>
            </a:r>
            <a:endParaRPr lang="es-E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227952" y="5570459"/>
            <a:ext cx="2448272" cy="830997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Cajas de cartón, envases plásticos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1209619" y="3376336"/>
            <a:ext cx="2448272" cy="461665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s-ES" sz="2000" dirty="0" smtClean="0"/>
              <a:t> </a:t>
            </a:r>
            <a:r>
              <a:rPr 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Punzones, tijeras</a:t>
            </a:r>
          </a:p>
        </p:txBody>
      </p:sp>
    </p:spTree>
    <p:extLst>
      <p:ext uri="{BB962C8B-B14F-4D97-AF65-F5344CB8AC3E}">
        <p14:creationId xmlns:p14="http://schemas.microsoft.com/office/powerpoint/2010/main" val="3792135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1264495" y="2699145"/>
            <a:ext cx="4022722" cy="1200329"/>
          </a:xfrm>
          <a:prstGeom prst="rect">
            <a:avLst/>
          </a:prstGeom>
          <a:ln>
            <a:solidFill>
              <a:srgbClr val="FF0066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s-ES" sz="2000" dirty="0" smtClean="0"/>
              <a:t> </a:t>
            </a:r>
            <a:r>
              <a:rPr 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Algodón, secantes, algún papel de diario, telas de diferentes clases y texturas</a:t>
            </a:r>
            <a:endParaRPr lang="es-E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5796136" y="2274464"/>
            <a:ext cx="2448272" cy="830997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s-ES" sz="2000" dirty="0" smtClean="0"/>
              <a:t> </a:t>
            </a:r>
            <a:r>
              <a:rPr 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Tablas de picar y palos de amasar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5832866" y="3573016"/>
            <a:ext cx="2429762" cy="3046988"/>
          </a:xfrm>
          <a:prstGeom prst="rect">
            <a:avLst/>
          </a:prstGeom>
          <a:ln>
            <a:solidFill>
              <a:srgbClr val="00FF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s-ES" sz="2000" dirty="0" smtClean="0"/>
              <a:t> </a:t>
            </a:r>
            <a:r>
              <a:rPr 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Botellas, botellones, botellitas y embudos plásticos (se pueden confeccionar cortando botellas)</a:t>
            </a:r>
            <a:endParaRPr lang="es-E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3275856" y="733435"/>
            <a:ext cx="3744416" cy="1200329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s-ES" sz="2000" dirty="0" smtClean="0"/>
              <a:t> </a:t>
            </a:r>
            <a:r>
              <a:rPr lang="es-E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Bols</a:t>
            </a:r>
            <a:r>
              <a:rPr 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 platos plásticos</a:t>
            </a:r>
          </a:p>
          <a:p>
            <a:r>
              <a:rPr 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Material de desecho variado (no en exceso)</a:t>
            </a:r>
            <a:endParaRPr lang="es-E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288014" y="4784623"/>
            <a:ext cx="2448272" cy="1200329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s-ES" sz="2000" dirty="0" smtClean="0"/>
              <a:t> </a:t>
            </a:r>
            <a:r>
              <a:rPr lang="es-E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Etiquetas autoadhesivas y marcadores</a:t>
            </a:r>
          </a:p>
        </p:txBody>
      </p:sp>
    </p:spTree>
    <p:extLst>
      <p:ext uri="{BB962C8B-B14F-4D97-AF65-F5344CB8AC3E}">
        <p14:creationId xmlns:p14="http://schemas.microsoft.com/office/powerpoint/2010/main" val="2601994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218</Words>
  <Application>Microsoft Office PowerPoint</Application>
  <PresentationFormat>Presentación en pantalla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Mayra Rocio</dc:creator>
  <cp:lastModifiedBy>Mayra Rocio</cp:lastModifiedBy>
  <cp:revision>7</cp:revision>
  <dcterms:created xsi:type="dcterms:W3CDTF">2015-09-18T03:48:05Z</dcterms:created>
  <dcterms:modified xsi:type="dcterms:W3CDTF">2015-09-18T05:03:32Z</dcterms:modified>
</cp:coreProperties>
</file>